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107"/>
  </p:notesMasterIdLst>
  <p:handoutMasterIdLst>
    <p:handoutMasterId r:id="rId108"/>
  </p:handoutMasterIdLst>
  <p:sldIdLst>
    <p:sldId id="602" r:id="rId2"/>
    <p:sldId id="386" r:id="rId3"/>
    <p:sldId id="436" r:id="rId4"/>
    <p:sldId id="472" r:id="rId5"/>
    <p:sldId id="545" r:id="rId6"/>
    <p:sldId id="546" r:id="rId7"/>
    <p:sldId id="503" r:id="rId8"/>
    <p:sldId id="561" r:id="rId9"/>
    <p:sldId id="502" r:id="rId10"/>
    <p:sldId id="435" r:id="rId11"/>
    <p:sldId id="387" r:id="rId12"/>
    <p:sldId id="388" r:id="rId13"/>
    <p:sldId id="390" r:id="rId14"/>
    <p:sldId id="439" r:id="rId15"/>
    <p:sldId id="391" r:id="rId16"/>
    <p:sldId id="514" r:id="rId17"/>
    <p:sldId id="515" r:id="rId18"/>
    <p:sldId id="392" r:id="rId19"/>
    <p:sldId id="544" r:id="rId20"/>
    <p:sldId id="447" r:id="rId21"/>
    <p:sldId id="400" r:id="rId22"/>
    <p:sldId id="450" r:id="rId23"/>
    <p:sldId id="451" r:id="rId24"/>
    <p:sldId id="453" r:id="rId25"/>
    <p:sldId id="454" r:id="rId26"/>
    <p:sldId id="455" r:id="rId27"/>
    <p:sldId id="456" r:id="rId28"/>
    <p:sldId id="547" r:id="rId29"/>
    <p:sldId id="548" r:id="rId30"/>
    <p:sldId id="603" r:id="rId31"/>
    <p:sldId id="519" r:id="rId32"/>
    <p:sldId id="458" r:id="rId33"/>
    <p:sldId id="477" r:id="rId34"/>
    <p:sldId id="459" r:id="rId35"/>
    <p:sldId id="409" r:id="rId36"/>
    <p:sldId id="410" r:id="rId37"/>
    <p:sldId id="549" r:id="rId38"/>
    <p:sldId id="550" r:id="rId39"/>
    <p:sldId id="520" r:id="rId40"/>
    <p:sldId id="613" r:id="rId41"/>
    <p:sldId id="552" r:id="rId42"/>
    <p:sldId id="553" r:id="rId43"/>
    <p:sldId id="554" r:id="rId44"/>
    <p:sldId id="551" r:id="rId45"/>
    <p:sldId id="560" r:id="rId46"/>
    <p:sldId id="610" r:id="rId47"/>
    <p:sldId id="606" r:id="rId48"/>
    <p:sldId id="607" r:id="rId49"/>
    <p:sldId id="608" r:id="rId50"/>
    <p:sldId id="611" r:id="rId51"/>
    <p:sldId id="572" r:id="rId52"/>
    <p:sldId id="556" r:id="rId53"/>
    <p:sldId id="443" r:id="rId54"/>
    <p:sldId id="558" r:id="rId55"/>
    <p:sldId id="562" r:id="rId56"/>
    <p:sldId id="445" r:id="rId57"/>
    <p:sldId id="563" r:id="rId58"/>
    <p:sldId id="484" r:id="rId59"/>
    <p:sldId id="564" r:id="rId60"/>
    <p:sldId id="485" r:id="rId61"/>
    <p:sldId id="614" r:id="rId62"/>
    <p:sldId id="521" r:id="rId63"/>
    <p:sldId id="489" r:id="rId64"/>
    <p:sldId id="473" r:id="rId65"/>
    <p:sldId id="461" r:id="rId66"/>
    <p:sldId id="460" r:id="rId67"/>
    <p:sldId id="522" r:id="rId68"/>
    <p:sldId id="537" r:id="rId69"/>
    <p:sldId id="566" r:id="rId70"/>
    <p:sldId id="538" r:id="rId71"/>
    <p:sldId id="567" r:id="rId72"/>
    <p:sldId id="568" r:id="rId73"/>
    <p:sldId id="569" r:id="rId74"/>
    <p:sldId id="570" r:id="rId75"/>
    <p:sldId id="540" r:id="rId76"/>
    <p:sldId id="579" r:id="rId77"/>
    <p:sldId id="542" r:id="rId78"/>
    <p:sldId id="541" r:id="rId79"/>
    <p:sldId id="527" r:id="rId80"/>
    <p:sldId id="576" r:id="rId81"/>
    <p:sldId id="577" r:id="rId82"/>
    <p:sldId id="578" r:id="rId83"/>
    <p:sldId id="575" r:id="rId84"/>
    <p:sldId id="580" r:id="rId85"/>
    <p:sldId id="581" r:id="rId86"/>
    <p:sldId id="582" r:id="rId87"/>
    <p:sldId id="583" r:id="rId88"/>
    <p:sldId id="584" r:id="rId89"/>
    <p:sldId id="586" r:id="rId90"/>
    <p:sldId id="525" r:id="rId91"/>
    <p:sldId id="587" r:id="rId92"/>
    <p:sldId id="588" r:id="rId93"/>
    <p:sldId id="589" r:id="rId94"/>
    <p:sldId id="590" r:id="rId95"/>
    <p:sldId id="591" r:id="rId96"/>
    <p:sldId id="592" r:id="rId97"/>
    <p:sldId id="593" r:id="rId98"/>
    <p:sldId id="594" r:id="rId99"/>
    <p:sldId id="595" r:id="rId100"/>
    <p:sldId id="585" r:id="rId101"/>
    <p:sldId id="604" r:id="rId102"/>
    <p:sldId id="598" r:id="rId103"/>
    <p:sldId id="599" r:id="rId104"/>
    <p:sldId id="600" r:id="rId105"/>
    <p:sldId id="601" r:id="rId106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20D3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DE7C81-BDA9-2288-8E29-EB7F7F483E3B}" v="2" dt="2023-02-06T18:08:07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2" autoAdjust="0"/>
    <p:restoredTop sz="86939" autoAdjust="0"/>
  </p:normalViewPr>
  <p:slideViewPr>
    <p:cSldViewPr>
      <p:cViewPr varScale="1">
        <p:scale>
          <a:sx n="141" d="100"/>
          <a:sy n="141" d="100"/>
        </p:scale>
        <p:origin x="12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95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39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3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75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2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16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14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58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27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7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15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9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 define the Naive Bayes classifier, a basic text classifier that will allow us to introduce many of the fundamental issues in text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We've now seen the basic principles of naïve bayes classification!  </a:t>
            </a:r>
          </a:p>
        </p:txBody>
      </p:sp>
    </p:spTree>
    <p:extLst>
      <p:ext uri="{BB962C8B-B14F-4D97-AF65-F5344CB8AC3E}">
        <p14:creationId xmlns:p14="http://schemas.microsoft.com/office/powerpoint/2010/main" val="3398952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we'll do a worked example of naïve bayes sentiment analysis, and also introduce the binary multinominal naïve bayes algorithm.</a:t>
            </a:r>
          </a:p>
        </p:txBody>
      </p:sp>
    </p:spTree>
    <p:extLst>
      <p:ext uri="{BB962C8B-B14F-4D97-AF65-F5344CB8AC3E}">
        <p14:creationId xmlns:p14="http://schemas.microsoft.com/office/powerpoint/2010/main" val="280491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9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9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7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525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1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10/5/2025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9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2" r:id="rId15"/>
    <p:sldLayoutId id="2147483709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1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264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Sentiment analysis is the detection of </a:t>
            </a:r>
            <a:r>
              <a:rPr lang="en-US" sz="3200" b="1"/>
              <a:t>attitudes</a:t>
            </a:r>
          </a:p>
          <a:p>
            <a:r>
              <a:rPr lang="en-US" sz="3200"/>
              <a:t>Simple task we focus on in this chapter</a:t>
            </a:r>
          </a:p>
          <a:p>
            <a:pPr lvl="1"/>
            <a:r>
              <a:rPr lang="en-US" sz="2800"/>
              <a:t>Is the attitude of this text positive or negative?</a:t>
            </a:r>
          </a:p>
          <a:p>
            <a:r>
              <a:rPr lang="en-US" sz="3200"/>
              <a:t>We return to affect classification in later chapters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5601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sentiment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Kiritchenko</a:t>
            </a:r>
            <a:r>
              <a:rPr lang="en-US"/>
              <a:t> and Mohammad (2018) found that most sentiment classifiers assign lower sentiment and more negative emotion to sentences with African American names in them.</a:t>
            </a:r>
          </a:p>
          <a:p>
            <a:r>
              <a:rPr lang="en-US"/>
              <a:t>This perpetuates negative stereotypes that associate African Americans with negative emotions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8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toxicity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Toxicity detection is the task of detecting hate speech, abuse, harassment, or other kinds of toxic language</a:t>
            </a:r>
          </a:p>
          <a:p>
            <a:r>
              <a:rPr lang="en-US"/>
              <a:t>But some toxicity classifiers incorrectly flag as being toxic sentences that are non-toxic but simply mention identities like blind people, women, or gay people.</a:t>
            </a:r>
          </a:p>
          <a:p>
            <a:r>
              <a:rPr lang="en-US"/>
              <a:t>This could lead to censorship of discussion about these groups.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84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47C-87A8-2F45-A324-BB8E0C84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causes these harms?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F53-AC5D-B343-A6B5-6291E721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7543801" cy="3886200"/>
          </a:xfrm>
        </p:spPr>
        <p:txBody>
          <a:bodyPr>
            <a:normAutofit/>
          </a:bodyPr>
          <a:lstStyle/>
          <a:p>
            <a:r>
              <a:rPr lang="en-US"/>
              <a:t>Can be caused by:</a:t>
            </a:r>
          </a:p>
          <a:p>
            <a:pPr lvl="1"/>
            <a:r>
              <a:rPr lang="en-US"/>
              <a:t>Problems in the training data; machine learning systems are known to amplify the biases in their training data. </a:t>
            </a:r>
          </a:p>
          <a:p>
            <a:pPr lvl="1"/>
            <a:r>
              <a:rPr lang="en-US"/>
              <a:t>Problems in the human labels</a:t>
            </a:r>
          </a:p>
          <a:p>
            <a:pPr lvl="1"/>
            <a:r>
              <a:rPr lang="en-US"/>
              <a:t>Problems in the resources used (like lexicons)</a:t>
            </a:r>
          </a:p>
          <a:p>
            <a:pPr lvl="1"/>
            <a:r>
              <a:rPr lang="en-US"/>
              <a:t>Problems in model architecture (like what the model is trained to optimized) </a:t>
            </a:r>
          </a:p>
          <a:p>
            <a:r>
              <a:rPr lang="en-US"/>
              <a:t>Mitigation of these harms is an open research area</a:t>
            </a:r>
          </a:p>
          <a:p>
            <a:r>
              <a:rPr lang="en-US"/>
              <a:t>Meanwhile: </a:t>
            </a:r>
            <a:r>
              <a:rPr lang="en-US" b="1"/>
              <a:t>model cards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5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7B1E-D215-F94D-9664-679ED92F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1181-E2C9-F24C-9D90-6C271FE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For each algorithm you release, document:</a:t>
            </a:r>
          </a:p>
          <a:p>
            <a:pPr lvl="1"/>
            <a:r>
              <a:rPr lang="en-US"/>
              <a:t>training algorithms and parameters </a:t>
            </a:r>
          </a:p>
          <a:p>
            <a:pPr lvl="1"/>
            <a:r>
              <a:rPr lang="en-US"/>
              <a:t>training data sources, motivation, and preprocessing </a:t>
            </a:r>
          </a:p>
          <a:p>
            <a:pPr lvl="1"/>
            <a:r>
              <a:rPr lang="en-US"/>
              <a:t>evaluation data sources, motivation, and preprocessing </a:t>
            </a:r>
          </a:p>
          <a:p>
            <a:pPr lvl="1"/>
            <a:r>
              <a:rPr lang="en-US"/>
              <a:t>intended use and users </a:t>
            </a:r>
          </a:p>
          <a:p>
            <a:pPr lvl="1"/>
            <a:r>
              <a:rPr lang="en-US"/>
              <a:t>model performance across different demographic or other groups and environmental situations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172A-0CBD-F34D-B586-6EC77ECA0E4E}"/>
              </a:ext>
            </a:extLst>
          </p:cNvPr>
          <p:cNvSpPr txBox="1"/>
          <p:nvPr/>
        </p:nvSpPr>
        <p:spPr>
          <a:xfrm>
            <a:off x="3276600" y="800099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(Mitchell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7309747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17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Summary: Text 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7147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Sentiment analysis</a:t>
            </a:r>
          </a:p>
          <a:p>
            <a:r>
              <a:rPr lang="en-US" sz="2800">
                <a:latin typeface="Calibri" charset="0"/>
              </a:rPr>
              <a:t>Spam detection</a:t>
            </a:r>
          </a:p>
          <a:p>
            <a:r>
              <a:rPr lang="en-US" sz="2800">
                <a:latin typeface="Calibri" charset="0"/>
              </a:rPr>
              <a:t>Authorship identification</a:t>
            </a:r>
          </a:p>
          <a:p>
            <a:r>
              <a:rPr lang="en-US" sz="2800">
                <a:latin typeface="Calibri" charset="0"/>
              </a:rPr>
              <a:t>Language Identification</a:t>
            </a:r>
          </a:p>
          <a:p>
            <a:r>
              <a:rPr lang="en-US" sz="2800">
                <a:latin typeface="Calibri" charset="0"/>
              </a:rPr>
              <a:t>Assigning subject categories, topics, or genres</a:t>
            </a:r>
          </a:p>
          <a:p>
            <a:r>
              <a:rPr lang="en-US" sz="280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>
                <a:latin typeface="Calibri" charset="0"/>
              </a:rPr>
              <a:t>Input</a:t>
            </a:r>
            <a:r>
              <a:rPr lang="en-US" sz="3200">
                <a:latin typeface="Calibri" charset="0"/>
              </a:rPr>
              <a:t>:</a:t>
            </a:r>
          </a:p>
          <a:p>
            <a:pPr lvl="1"/>
            <a:r>
              <a:rPr lang="en-US" sz="2800">
                <a:latin typeface="Calibri" charset="0"/>
              </a:rPr>
              <a:t> a document </a:t>
            </a:r>
            <a:r>
              <a:rPr lang="en-US" sz="28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>
                <a:latin typeface="Calibri" charset="0"/>
              </a:rPr>
              <a:t> </a:t>
            </a:r>
            <a:r>
              <a:rPr lang="en-US" sz="28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>
              <a:latin typeface="Calibri" charset="0"/>
            </a:endParaRPr>
          </a:p>
          <a:p>
            <a:r>
              <a:rPr lang="en-US" sz="3200" i="1">
                <a:latin typeface="Calibri" charset="0"/>
              </a:rPr>
              <a:t>Output</a:t>
            </a:r>
            <a:r>
              <a:rPr lang="en-US" sz="3200">
                <a:latin typeface="Calibri" charset="0"/>
              </a:rPr>
              <a:t>: a predicted class </a:t>
            </a:r>
            <a:r>
              <a:rPr lang="en-US" sz="3200" i="1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Classification Methods:  Hand-coded rules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>
                <a:latin typeface="Calibri" charset="0"/>
              </a:rPr>
              <a:t>Accuracy can be high</a:t>
            </a:r>
          </a:p>
          <a:p>
            <a:pPr lvl="1"/>
            <a:r>
              <a:rPr lang="en-US">
                <a:latin typeface="Calibri" charset="0"/>
              </a:rPr>
              <a:t>If rules carefully refined by expert</a:t>
            </a:r>
          </a:p>
          <a:p>
            <a:r>
              <a:rPr lang="en-US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sz="2800" i="1">
                <a:latin typeface="Calibri" charset="0"/>
              </a:rPr>
              <a:t>Input: </a:t>
            </a:r>
          </a:p>
          <a:p>
            <a:pPr lvl="1"/>
            <a:r>
              <a:rPr lang="en-US" sz="2400">
                <a:latin typeface="Calibri" charset="0"/>
              </a:rPr>
              <a:t>a document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A training set of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</a:rPr>
              <a:t>hand-labeled documents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>
                <a:latin typeface="Calibri" charset="0"/>
              </a:rPr>
              <a:t>Output: </a:t>
            </a:r>
          </a:p>
          <a:p>
            <a:pPr lvl="1"/>
            <a:r>
              <a:rPr lang="en-US" sz="2400">
                <a:latin typeface="Calibri" charset="0"/>
              </a:rPr>
              <a:t>a learned classifier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Any kind of classifier</a:t>
            </a:r>
          </a:p>
          <a:p>
            <a:pPr lvl="1"/>
            <a:r>
              <a:rPr lang="en-US" sz="2400">
                <a:latin typeface="Calibri" charset="0"/>
              </a:rPr>
              <a:t>Na</a:t>
            </a:r>
            <a:r>
              <a:rPr lang="fr-FR" sz="2400" err="1">
                <a:latin typeface="Calibri" charset="0"/>
              </a:rPr>
              <a:t>ï</a:t>
            </a:r>
            <a:r>
              <a:rPr lang="en-US" sz="2400" err="1">
                <a:latin typeface="Calibri" charset="0"/>
              </a:rPr>
              <a:t>ve</a:t>
            </a:r>
            <a:r>
              <a:rPr lang="en-US" sz="2400">
                <a:latin typeface="Calibri" charset="0"/>
              </a:rPr>
              <a:t> Bayes</a:t>
            </a:r>
          </a:p>
          <a:p>
            <a:pPr lvl="1"/>
            <a:r>
              <a:rPr lang="en-US" sz="2400">
                <a:latin typeface="Calibri" charset="0"/>
              </a:rPr>
              <a:t>Logistic regression</a:t>
            </a:r>
          </a:p>
          <a:p>
            <a:pPr lvl="1"/>
            <a:r>
              <a:rPr lang="en-US" sz="2400">
                <a:latin typeface="Calibri" charset="0"/>
              </a:rPr>
              <a:t>Neural networks</a:t>
            </a:r>
          </a:p>
          <a:p>
            <a:pPr lvl="1"/>
            <a:r>
              <a:rPr lang="en-US" sz="2400">
                <a:latin typeface="Calibri" charset="0"/>
              </a:rPr>
              <a:t>k-Nearest Neighbors</a:t>
            </a:r>
          </a:p>
          <a:p>
            <a:pPr lvl="1"/>
            <a:r>
              <a:rPr lang="en-US" sz="2400">
                <a:latin typeface="Calibri" charset="0"/>
              </a:rPr>
              <a:t>…</a:t>
            </a:r>
          </a:p>
          <a:p>
            <a:pPr lvl="1"/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607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8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Simple ("naive") classification method based on Bayes rule</a:t>
            </a:r>
          </a:p>
          <a:p>
            <a:r>
              <a:rPr lang="en-US" sz="28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b="1" dirty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spam?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444713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8400"/>
              </p:ext>
            </p:extLst>
          </p:nvPr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93601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19100" progId="Equation.3">
                  <p:embed/>
                </p:oleObj>
              </mc:Choice>
              <mc:Fallback>
                <p:oleObj name="Equation" r:id="rId2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Classifier (I)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8382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637004"/>
              </p:ext>
            </p:extLst>
          </p:nvPr>
        </p:nvGraphicFramePr>
        <p:xfrm>
          <a:off x="1672596" y="16335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292100" progId="Equation.3">
                  <p:embed/>
                </p:oleObj>
              </mc:Choice>
              <mc:Fallback>
                <p:oleObj name="Equation" r:id="rId2" imgW="13716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96" y="16335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16719"/>
              </p:ext>
            </p:extLst>
          </p:nvPr>
        </p:nvGraphicFramePr>
        <p:xfrm>
          <a:off x="2542619" y="24955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19" y="24955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38856"/>
              </p:ext>
            </p:extLst>
          </p:nvPr>
        </p:nvGraphicFramePr>
        <p:xfrm>
          <a:off x="2511425" y="38671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200" imgH="292100" progId="Equation.3">
                  <p:embed/>
                </p:oleObj>
              </mc:Choice>
              <mc:Fallback>
                <p:oleObj name="Equation" r:id="rId6" imgW="1346200" imgH="2921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671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15811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28765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39433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48283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0" imgH="292100" progId="Equation.3">
                  <p:embed/>
                </p:oleObj>
              </mc:Choice>
              <mc:Fallback>
                <p:oleObj name="Equation" r:id="rId2" imgW="16510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49968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3100" imgH="292100" progId="Equation.3">
                  <p:embed/>
                </p:oleObj>
              </mc:Choice>
              <mc:Fallback>
                <p:oleObj name="Equation" r:id="rId4" imgW="19431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91522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  <a:cs typeface="Arial" charset="0"/>
              </a:rPr>
              <a:t>O(|</a:t>
            </a:r>
            <a:r>
              <a:rPr lang="en-US" i="1" err="1">
                <a:latin typeface="Calibri" charset="0"/>
                <a:cs typeface="Arial" charset="0"/>
              </a:rPr>
              <a:t>X</a:t>
            </a:r>
            <a:r>
              <a:rPr lang="en-US" err="1">
                <a:latin typeface="Calibri" charset="0"/>
                <a:cs typeface="Arial" charset="0"/>
              </a:rPr>
              <a:t>|</a:t>
            </a:r>
            <a:r>
              <a:rPr lang="en-US" i="1" baseline="30000" err="1">
                <a:latin typeface="Calibri" charset="0"/>
                <a:cs typeface="Arial" charset="0"/>
              </a:rPr>
              <a:t>n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51913"/>
              </p:ext>
            </p:extLst>
          </p:nvPr>
        </p:nvGraphicFramePr>
        <p:xfrm>
          <a:off x="2586038" y="12001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215900" progId="Equation.3">
                  <p:embed/>
                </p:oleObj>
              </mc:Choice>
              <mc:Fallback>
                <p:oleObj name="Equation" r:id="rId2" imgW="1079500" imgH="2159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2001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69037"/>
              </p:ext>
            </p:extLst>
          </p:nvPr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92500" imgH="215900" progId="Equation.3">
                  <p:embed/>
                </p:oleObj>
              </mc:Choice>
              <mc:Fallback>
                <p:oleObj name="Equation" r:id="rId4" imgW="3492500" imgH="215900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5911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451346"/>
              </p:ext>
            </p:extLst>
          </p:nvPr>
        </p:nvGraphicFramePr>
        <p:xfrm>
          <a:off x="914400" y="27305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" imgH="368300" progId="Equation.3">
                  <p:embed/>
                </p:oleObj>
              </mc:Choice>
              <mc:Fallback>
                <p:oleObj name="Equation" r:id="rId4" imgW="1828800" imgH="36830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305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/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24164"/>
              </p:ext>
            </p:extLst>
          </p:nvPr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positions </a:t>
            </a:r>
            <a:r>
              <a:rPr lang="en-US" sz="280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168640" cy="3657600"/>
          </a:xfrm>
        </p:spPr>
        <p:txBody>
          <a:bodyPr>
            <a:normAutofit/>
          </a:bodyPr>
          <a:lstStyle/>
          <a:p>
            <a:r>
              <a:rPr lang="en-US" sz="2400">
                <a:latin typeface="Calibri" charset="0"/>
              </a:rPr>
              <a:t>There's a problem with this: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r>
              <a:rPr lang="en-US" sz="220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>
                <a:latin typeface="Calibri" charset="0"/>
              </a:rPr>
              <a:t>		.0006 * .0007 * .0009 * .01 * .5 * .000008….</a:t>
            </a:r>
          </a:p>
          <a:p>
            <a:r>
              <a:rPr lang="en-US" sz="2200">
                <a:latin typeface="Calibri" charset="0"/>
              </a:rPr>
              <a:t>Idea:   Use logs, because  log(</a:t>
            </a:r>
            <a:r>
              <a:rPr lang="en-US" sz="2200" i="1">
                <a:latin typeface="Calibri" charset="0"/>
              </a:rPr>
              <a:t>ab</a:t>
            </a:r>
            <a:r>
              <a:rPr lang="en-US" sz="2200">
                <a:latin typeface="Calibri" charset="0"/>
              </a:rPr>
              <a:t>) = log(</a:t>
            </a:r>
            <a:r>
              <a:rPr lang="en-US" sz="2200" i="1">
                <a:latin typeface="Calibri" charset="0"/>
              </a:rPr>
              <a:t>a</a:t>
            </a:r>
            <a:r>
              <a:rPr lang="en-US" sz="2200">
                <a:latin typeface="Calibri" charset="0"/>
              </a:rPr>
              <a:t>) + log(</a:t>
            </a:r>
            <a:r>
              <a:rPr lang="en-US" sz="2200" i="1">
                <a:latin typeface="Calibri" charset="0"/>
              </a:rPr>
              <a:t>b</a:t>
            </a:r>
            <a:r>
              <a:rPr lang="en-US" sz="2200">
                <a:latin typeface="Calibri" charset="0"/>
              </a:rPr>
              <a:t>)</a:t>
            </a:r>
          </a:p>
          <a:p>
            <a:r>
              <a:rPr lang="en-US" sz="2200">
                <a:latin typeface="Calibri" charset="0"/>
              </a:rPr>
              <a:t>		We'll sum logs of probabilities instead of multiplying probabilities!</a:t>
            </a: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2147"/>
              </p:ext>
            </p:extLst>
          </p:nvPr>
        </p:nvGraphicFramePr>
        <p:xfrm>
          <a:off x="1943100" y="1809750"/>
          <a:ext cx="5257800" cy="9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09750"/>
                        <a:ext cx="5257800" cy="9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04775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8966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98003"/>
              </p:ext>
            </p:extLst>
          </p:nvPr>
        </p:nvGraphicFramePr>
        <p:xfrm>
          <a:off x="2853834" y="981748"/>
          <a:ext cx="3954492" cy="7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4" y="981748"/>
                        <a:ext cx="3954492" cy="7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5" y="424607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608" y="-13769"/>
            <a:ext cx="7772400" cy="857250"/>
          </a:xfrm>
        </p:spPr>
        <p:txBody>
          <a:bodyPr/>
          <a:lstStyle/>
          <a:p>
            <a:r>
              <a:rPr lang="en-US"/>
              <a:t>Who wrote which Federalist papers?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464593" y="971550"/>
            <a:ext cx="7162800" cy="30861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1963: solved by </a:t>
            </a:r>
            <a:r>
              <a:rPr lang="en-US" err="1"/>
              <a:t>Mosteller</a:t>
            </a:r>
            <a:r>
              <a:rPr lang="en-US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47750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" y="371475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8" y="365760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774168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4793218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009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1543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09FB5-DC53-5342-B857-210DA4FB5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80986"/>
              </p:ext>
            </p:extLst>
          </p:nvPr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6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blipFill>
                <a:blip r:embed="rId5"/>
                <a:stretch>
                  <a:fillRect l="-2564" t="-153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02895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 charset="0"/>
                <a:cs typeface="Calibri"/>
              </a:rPr>
              <a:t>Create mega-document for topic </a:t>
            </a:r>
            <a:r>
              <a:rPr lang="en-US" i="1">
                <a:ea typeface="ＭＳ Ｐゴシック" charset="0"/>
                <a:cs typeface="Calibri"/>
              </a:rPr>
              <a:t>j</a:t>
            </a:r>
            <a:r>
              <a:rPr lang="en-US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ea typeface="ＭＳ Ｐゴシック" charset="0"/>
                <a:cs typeface="Calibri"/>
              </a:rPr>
              <a:t>Use frequency of </a:t>
            </a:r>
            <a:r>
              <a:rPr lang="en-US" sz="2400" i="1">
                <a:ea typeface="ＭＳ Ｐゴシック" charset="0"/>
                <a:cs typeface="Calibri"/>
              </a:rPr>
              <a:t>w</a:t>
            </a:r>
            <a:r>
              <a:rPr lang="en-US" sz="2400">
                <a:ea typeface="ＭＳ Ｐゴシック" charset="0"/>
                <a:cs typeface="Calibri"/>
              </a:rPr>
              <a:t> in mega-document</a:t>
            </a:r>
            <a:endParaRPr lang="en-US" sz="24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23520"/>
              </p:ext>
            </p:extLst>
          </p:nvPr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91044595"/>
              </p:ext>
            </p:extLst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3000" imgH="571500" progId="Equation.3">
                  <p:embed/>
                </p:oleObj>
              </mc:Choice>
              <mc:Fallback>
                <p:oleObj name="Equation" r:id="rId2" imgW="3683000" imgH="571500" progId="Equation.3">
                  <p:embed/>
                  <p:pic>
                    <p:nvPicPr>
                      <p:cNvPr id="430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14982"/>
              </p:ext>
            </p:extLst>
          </p:nvPr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68500" imgH="292100" progId="Equation.3">
                  <p:embed/>
                </p:oleObj>
              </mc:Choice>
              <mc:Fallback>
                <p:oleObj name="Equation" r:id="rId4" imgW="1968500" imgH="292100" progId="Equation.3">
                  <p:embed/>
                  <p:pic>
                    <p:nvPicPr>
                      <p:cNvPr id="430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Laplace (add-1) smoothing for 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2244"/>
              </p:ext>
            </p:extLst>
          </p:nvPr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0" imgH="571500" progId="Equation.3">
                  <p:embed/>
                </p:oleObj>
              </mc:Choice>
              <mc:Fallback>
                <p:oleObj name="Equation" r:id="rId2" imgW="1905000" imgH="571500" progId="Equation.3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67934"/>
              </p:ext>
            </p:extLst>
          </p:nvPr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711200" progId="Equation.3">
                  <p:embed/>
                </p:oleObj>
              </mc:Choice>
              <mc:Fallback>
                <p:oleObj name="Equation" r:id="rId4" imgW="1612900" imgH="71120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91014"/>
              </p:ext>
            </p:extLst>
          </p:nvPr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27200" imgH="571500" progId="Equation.3">
                  <p:embed/>
                </p:oleObj>
              </mc:Choice>
              <mc:Fallback>
                <p:oleObj name="Equation" r:id="rId6" imgW="1727200" imgH="57150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52574"/>
              </p:ext>
            </p:extLst>
          </p:nvPr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431800" progId="Equation.3">
                  <p:embed/>
                </p:oleObj>
              </mc:Choice>
              <mc:Fallback>
                <p:oleObj name="Equation" r:id="rId2" imgW="1981200" imgH="431800" progId="Equation.3">
                  <p:embed/>
                  <p:pic>
                    <p:nvPicPr>
                      <p:cNvPr id="522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97549"/>
              </p:ext>
            </p:extLst>
          </p:nvPr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600" imgH="406400" progId="Equation.3">
                  <p:embed/>
                </p:oleObj>
              </mc:Choice>
              <mc:Fallback>
                <p:oleObj name="Equation" r:id="rId4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940040" cy="3733800"/>
          </a:xfrm>
        </p:spPr>
        <p:txBody>
          <a:bodyPr>
            <a:normAutofit/>
          </a:bodyPr>
          <a:lstStyle/>
          <a:p>
            <a:r>
              <a:rPr lang="en-US"/>
              <a:t>Some systems ignore stop words</a:t>
            </a:r>
          </a:p>
          <a:p>
            <a:pPr lvl="1"/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Sort the vocabulary by word frequency in training set</a:t>
            </a:r>
          </a:p>
          <a:p>
            <a:pPr lvl="2"/>
            <a:r>
              <a:rPr lang="en-US" dirty="0"/>
              <a:t>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dirty="0"/>
              <a:t>So in practice most NB algorithms use </a:t>
            </a:r>
            <a:r>
              <a:rPr lang="en-US" b="1" dirty="0"/>
              <a:t>all</a:t>
            </a:r>
            <a:r>
              <a:rPr lang="en-US" dirty="0"/>
              <a:t> words and </a:t>
            </a:r>
            <a:r>
              <a:rPr lang="en-US" b="1" dirty="0"/>
              <a:t>don't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1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67A12-E07B-5D44-9669-819EA816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134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/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+mn-lt"/>
              </a:rPr>
              <a:t>MeSH</a:t>
            </a:r>
            <a:r>
              <a:rPr lang="en-US" sz="2800" b="1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Lucida Sans" pitchFamily="-65" charset="0"/>
              </a:rPr>
              <a:t>MEDLINE Article</a:t>
            </a:r>
          </a:p>
          <a:p>
            <a:endParaRPr lang="en-US" sz="180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600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77"/>
            <a:ext cx="84582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A worked sentiment example with add-1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5958840" cy="342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74295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121963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4" y="21424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244983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" y="368554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7" y="2647950"/>
            <a:ext cx="445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 l="-775" t="-27907" r="-1163" b="-1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 l="-285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  <a:p>
            <a:pPr lvl="1"/>
            <a:r>
              <a:rPr lang="en-US" dirty="0"/>
              <a:t>Note: this is different than Bernoulli naive bayes; see the textbook at the end of the chapter.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406400" progId="Equation.3">
                  <p:embed/>
                </p:oleObj>
              </mc:Choice>
              <mc:Fallback>
                <p:oleObj name="Equation" r:id="rId2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81200" imgH="431800" progId="Equation.3">
                    <p:embed/>
                  </p:oleObj>
                </mc:Choice>
                <mc:Fallback>
                  <p:oleObj name="Equation" r:id="rId4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For each word type w in </a:t>
            </a:r>
            <a:r>
              <a:rPr lang="en-US" sz="1800" err="1">
                <a:latin typeface="Calibri"/>
                <a:cs typeface="Calibri"/>
              </a:rPr>
              <a:t>doc</a:t>
            </a:r>
            <a:r>
              <a:rPr lang="en-US" sz="1800" baseline="-25000" err="1">
                <a:latin typeface="Calibri"/>
                <a:cs typeface="Calibri"/>
              </a:rPr>
              <a:t>j</a:t>
            </a:r>
            <a:r>
              <a:rPr lang="en-US" sz="180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/>
              <a:t>Binary 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</a:t>
            </a:r>
            <a:br>
              <a:rPr lang="en-US"/>
            </a:br>
            <a:r>
              <a:rPr lang="en-US"/>
              <a:t> on a test document </a:t>
            </a:r>
            <a:r>
              <a:rPr lang="en-US" i="1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700" imgH="393700" progId="Equation.3">
                  <p:embed/>
                </p:oleObj>
              </mc:Choice>
              <mc:Fallback>
                <p:oleObj name="Equation" r:id="rId2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6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25813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...awful pizza and ridiculously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800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2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4" y="14287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 we don't have enough labeled training data</a:t>
            </a:r>
          </a:p>
          <a:p>
            <a:r>
              <a:rPr lang="en-US"/>
              <a:t>In that case, we can make use of pre-built word lists</a:t>
            </a:r>
          </a:p>
          <a:p>
            <a:r>
              <a:rPr lang="en-US"/>
              <a:t>Called </a:t>
            </a:r>
            <a:r>
              <a:rPr lang="en-US" b="1"/>
              <a:t>lexicons</a:t>
            </a:r>
          </a:p>
          <a:p>
            <a:r>
              <a:rPr lang="en-US"/>
              <a:t>There are various </a:t>
            </a:r>
            <a:r>
              <a:rPr lang="en-US" err="1"/>
              <a:t>publically</a:t>
            </a:r>
            <a:r>
              <a:rPr lang="en-US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/>
              <a:t>Home page: </a:t>
            </a:r>
            <a:r>
              <a:rPr lang="en-US">
                <a:hlinkClick r:id="rId2"/>
              </a:rPr>
              <a:t>http://www.wjh.harvard.edu/~inquirer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List of Categories:  </a:t>
            </a:r>
            <a:r>
              <a:rPr lang="en-US">
                <a:hlinkClick r:id="rId3"/>
              </a:rPr>
              <a:t>http://www.wjh.harvard.edu/~inquirer/homecat.htm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Spreadsheet: </a:t>
            </a:r>
            <a:r>
              <a:rPr lang="en-US">
                <a:hlinkClick r:id="rId4"/>
              </a:rPr>
              <a:t>http://www.wjh.harvard.edu/~inquirer/inquirerbasic.xls</a:t>
            </a:r>
            <a:endParaRPr lang="en-US"/>
          </a:p>
          <a:p>
            <a:r>
              <a:rPr lang="en-US"/>
              <a:t>Categories:</a:t>
            </a:r>
          </a:p>
          <a:p>
            <a:pPr lvl="1"/>
            <a:r>
              <a:rPr lang="en-US" err="1"/>
              <a:t>Positiv</a:t>
            </a:r>
            <a:r>
              <a:rPr lang="en-US"/>
              <a:t> (1915 words) and </a:t>
            </a:r>
            <a:r>
              <a:rPr lang="en-US" err="1"/>
              <a:t>Negativ</a:t>
            </a:r>
            <a:r>
              <a:rPr lang="en-US"/>
              <a:t> (2291 words)</a:t>
            </a:r>
          </a:p>
          <a:p>
            <a:pPr lvl="1"/>
            <a:r>
              <a:rPr lang="en-US"/>
              <a:t>Strong </a:t>
            </a:r>
            <a:r>
              <a:rPr lang="en-US" err="1"/>
              <a:t>vs</a:t>
            </a:r>
            <a:r>
              <a:rPr lang="en-US"/>
              <a:t> Weak, Active </a:t>
            </a:r>
            <a:r>
              <a:rPr lang="en-US" err="1"/>
              <a:t>vs</a:t>
            </a:r>
            <a:r>
              <a:rPr lang="en-US"/>
              <a:t> Passive, Overstated versus Understated</a:t>
            </a:r>
          </a:p>
          <a:p>
            <a:pPr lvl="1"/>
            <a:r>
              <a:rPr lang="en-US"/>
              <a:t>Pleasure, Pain, Virtue, Vice, Motivation, Cognitive Orientation,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</a:t>
            </a:r>
            <a:r>
              <a:rPr lang="en-US" dirty="0"/>
              <a:t>that gets a count whenever a word from the lexicon occurs</a:t>
            </a:r>
          </a:p>
          <a:p>
            <a:pPr lvl="1"/>
            <a:r>
              <a:rPr lang="en-US" dirty="0"/>
              <a:t>E.g., a feature called "</a:t>
            </a:r>
            <a:r>
              <a:rPr lang="en-US" b="1" dirty="0"/>
              <a:t>this word occurs in the positive lexicon</a:t>
            </a:r>
            <a:r>
              <a:rPr lang="en-US" dirty="0"/>
              <a:t>" or "</a:t>
            </a:r>
            <a:r>
              <a:rPr lang="en-US" b="1" dirty="0"/>
              <a:t>this word occurs in the negative lexicon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/>
              <a:t>Na</a:t>
            </a:r>
            <a:r>
              <a:rPr lang="fr-FR"/>
              <a:t>i</a:t>
            </a:r>
            <a:r>
              <a:rPr lang="en-GB" err="1"/>
              <a:t>ve</a:t>
            </a:r>
            <a:r>
              <a:rPr lang="en-GB"/>
              <a:t> Bayes in Other tasks: Spam Filtering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</a:t>
            </a:r>
            <a:r>
              <a:rPr lang="en-US" b="1" i="1">
                <a:solidFill>
                  <a:srgbClr val="0020D3"/>
                </a:solidFill>
              </a:rPr>
              <a:t>richly</a:t>
            </a:r>
            <a:r>
              <a:rPr lang="en-US" i="1"/>
              <a:t> applied satire, and some </a:t>
            </a:r>
            <a:r>
              <a:rPr lang="en-US" b="1" i="1">
                <a:solidFill>
                  <a:srgbClr val="0020D3"/>
                </a:solidFill>
              </a:rPr>
              <a:t>great</a:t>
            </a:r>
            <a:r>
              <a:rPr lang="en-US" i="1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</a:t>
            </a:r>
            <a:r>
              <a:rPr lang="en-US" b="1" i="1">
                <a:solidFill>
                  <a:srgbClr val="C00000"/>
                </a:solidFill>
              </a:rPr>
              <a:t>pathetic</a:t>
            </a:r>
            <a:r>
              <a:rPr lang="en-US" i="1"/>
              <a:t>. The </a:t>
            </a:r>
            <a:r>
              <a:rPr lang="en-US" b="1" i="1">
                <a:solidFill>
                  <a:srgbClr val="C00000"/>
                </a:solidFill>
              </a:rPr>
              <a:t>worst</a:t>
            </a:r>
            <a:r>
              <a:rPr lang="en-US" i="1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0020D3"/>
                </a:solidFill>
              </a:rPr>
              <a:t>awesome</a:t>
            </a:r>
            <a:r>
              <a:rPr lang="en-US" i="1"/>
              <a:t> caramel sauce and sweet toasty almonds. I </a:t>
            </a:r>
            <a:r>
              <a:rPr lang="en-US" b="1" i="1">
                <a:solidFill>
                  <a:srgbClr val="0020D3"/>
                </a:solidFill>
              </a:rPr>
              <a:t>love</a:t>
            </a:r>
            <a:r>
              <a:rPr lang="en-US" i="1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C00000"/>
                </a:solidFill>
              </a:rPr>
              <a:t>awful</a:t>
            </a:r>
            <a:r>
              <a:rPr lang="en-US" i="1"/>
              <a:t> pizza and </a:t>
            </a:r>
            <a:r>
              <a:rPr lang="en-US" b="1" i="1">
                <a:solidFill>
                  <a:srgbClr val="C00000"/>
                </a:solidFill>
              </a:rPr>
              <a:t>ridiculously</a:t>
            </a:r>
            <a:r>
              <a:rPr lang="en-US" i="1"/>
              <a:t>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22" y="133350"/>
            <a:ext cx="7467600" cy="742950"/>
          </a:xfrm>
        </p:spPr>
        <p:txBody>
          <a:bodyPr/>
          <a:lstStyle/>
          <a:p>
            <a:r>
              <a:rPr lang="en-US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99"/>
            <a:ext cx="8458200" cy="3952875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7467600" y="4932723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668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1D095-2298-6244-891A-3AF46BF6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18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Generative Model for Multinomial Na</a:t>
            </a:r>
            <a:r>
              <a:rPr lang="fr-FR" sz="2800" err="1"/>
              <a:t>ï</a:t>
            </a:r>
            <a:r>
              <a:rPr lang="en-US" sz="2800" err="1"/>
              <a:t>ve</a:t>
            </a:r>
            <a:r>
              <a:rPr lang="en-US" sz="280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190500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379095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=I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241935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251460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249555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249555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243840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=love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379095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=this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=fun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=film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/>
              <a:t>Naï</a:t>
            </a:r>
            <a:r>
              <a:rPr lang="en-US" sz="2800" err="1"/>
              <a:t>ve</a:t>
            </a:r>
            <a:r>
              <a:rPr lang="en-US" sz="2800"/>
              <a:t> </a:t>
            </a:r>
            <a:r>
              <a:rPr lang="en-US" sz="2800" err="1"/>
              <a:t>bayes</a:t>
            </a:r>
            <a:r>
              <a:rPr lang="en-US" sz="2800"/>
              <a:t> classifiers can use any sort of feature</a:t>
            </a:r>
          </a:p>
          <a:p>
            <a:pPr lvl="1"/>
            <a:r>
              <a:rPr lang="en-US" sz="2400"/>
              <a:t>URL, email address, dictionaries, network features</a:t>
            </a:r>
          </a:p>
          <a:p>
            <a:r>
              <a:rPr lang="en-US" sz="2800"/>
              <a:t>But if, as in the previous slides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only</a:t>
            </a:r>
            <a:r>
              <a:rPr lang="en-US" sz="2400"/>
              <a:t> word features 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all</a:t>
            </a:r>
            <a:r>
              <a:rPr lang="en-US" sz="2400"/>
              <a:t> of the words in the text (not a subset)</a:t>
            </a:r>
          </a:p>
          <a:p>
            <a:r>
              <a:rPr lang="en-US" sz="2800"/>
              <a:t>Then </a:t>
            </a:r>
          </a:p>
          <a:p>
            <a:pPr lvl="1"/>
            <a:r>
              <a:rPr lang="en-US" sz="2400"/>
              <a:t>Na</a:t>
            </a:r>
            <a:r>
              <a:rPr lang="fr-FR"/>
              <a:t>i</a:t>
            </a:r>
            <a:r>
              <a:rPr lang="en-US" sz="2400" err="1"/>
              <a:t>ve</a:t>
            </a:r>
            <a:r>
              <a:rPr lang="en-US" sz="2400"/>
              <a:t> bayes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6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err="1">
                <a:latin typeface="Symbol" charset="2"/>
                <a:ea typeface="ＭＳ Ｐゴシック" charset="0"/>
                <a:cs typeface="Symbol" charset="2"/>
              </a:rPr>
              <a:t>Π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262890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27432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27432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314325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33147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33147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222885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Class </a:t>
            </a:r>
            <a:r>
              <a:rPr lang="en-US" i="1" err="1">
                <a:latin typeface="Calibri"/>
                <a:cs typeface="Calibri"/>
              </a:rPr>
              <a:t>pos</a:t>
            </a:r>
            <a:endParaRPr lang="en-US" i="1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44577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P(s | </a:t>
            </a:r>
            <a:r>
              <a:rPr lang="en-US" err="1"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1" y="-67479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544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1"/>
            <a:ext cx="7772400" cy="813197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Which class assigns the higher probability to s?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11455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1145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00025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00025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2743200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3314698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428625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 &gt;  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5" y="2513410"/>
            <a:ext cx="1545565" cy="23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1" y="-67479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2972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49766-BF0A-7C44-BB6B-113E55DA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174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92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consider just binary text classification tasks</a:t>
            </a:r>
          </a:p>
          <a:p>
            <a:r>
              <a:rPr lang="en-US"/>
              <a:t>Imagine you're the CEO of Delicious Pie Company</a:t>
            </a:r>
          </a:p>
          <a:p>
            <a:r>
              <a:rPr lang="en-US"/>
              <a:t>You want to know what people are saying about your pies</a:t>
            </a:r>
          </a:p>
          <a:p>
            <a:r>
              <a:rPr lang="en-US"/>
              <a:t>So you build a "Delicious Pie" tweet detector</a:t>
            </a:r>
          </a:p>
          <a:p>
            <a:pPr lvl="1"/>
            <a:r>
              <a:rPr lang="en-US"/>
              <a:t>Positive class: tweets about Delicious Pie Co</a:t>
            </a:r>
          </a:p>
          <a:p>
            <a:pPr lvl="1"/>
            <a:r>
              <a:rPr lang="en-US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415645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/>
          <a:lstStyle/>
          <a:p>
            <a:r>
              <a:rPr lang="en-US" sz="2700" i="1">
                <a:cs typeface="ＭＳ Ｐゴシック" pitchFamily="-65" charset="-128"/>
              </a:rPr>
              <a:t>Movie</a:t>
            </a:r>
            <a:r>
              <a:rPr lang="en-US" sz="270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>
                <a:cs typeface="ＭＳ Ｐゴシック" pitchFamily="-65" charset="-128"/>
              </a:rPr>
              <a:t>Products</a:t>
            </a:r>
            <a:r>
              <a:rPr lang="en-US" sz="270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>
                <a:cs typeface="ＭＳ Ｐゴシック" pitchFamily="-65" charset="-128"/>
              </a:rPr>
              <a:t>Public sentiment</a:t>
            </a:r>
            <a:r>
              <a:rPr lang="en-US" sz="270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>
                <a:cs typeface="ＭＳ Ｐゴシック" pitchFamily="-65" charset="-128"/>
              </a:rPr>
              <a:t>Politics</a:t>
            </a:r>
            <a:r>
              <a:rPr lang="en-US" sz="270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>
                <a:cs typeface="ＭＳ Ｐゴシック" pitchFamily="-65" charset="-128"/>
              </a:rPr>
              <a:t>Prediction</a:t>
            </a:r>
            <a:r>
              <a:rPr lang="en-US" sz="270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4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Why don't we use </a:t>
            </a:r>
            <a:r>
              <a:rPr lang="en-US" b="1"/>
              <a:t>accuracy</a:t>
            </a:r>
            <a:r>
              <a:rPr lang="en-US"/>
              <a:t> as our metric?</a:t>
            </a:r>
          </a:p>
          <a:p>
            <a:r>
              <a:rPr lang="en-US"/>
              <a:t>Imagine we saw 1 million tweets</a:t>
            </a:r>
          </a:p>
          <a:p>
            <a:pPr lvl="1"/>
            <a:r>
              <a:rPr lang="en-US"/>
              <a:t>100 of them talked about Delicious Pie Co.</a:t>
            </a:r>
          </a:p>
          <a:p>
            <a:pPr lvl="1"/>
            <a:r>
              <a:rPr lang="en-US"/>
              <a:t>999,900 talked about something else</a:t>
            </a:r>
          </a:p>
          <a:p>
            <a:r>
              <a:rPr lang="en-US"/>
              <a:t>We could build a dumb classifier that just labels every tweet "not about pie"</a:t>
            </a:r>
          </a:p>
          <a:p>
            <a:pPr lvl="1"/>
            <a:r>
              <a:rPr lang="en-US"/>
              <a:t>It would get 99.99% accuracy!!! Wow!!!!</a:t>
            </a:r>
          </a:p>
          <a:p>
            <a:pPr lvl="1"/>
            <a:r>
              <a:rPr lang="en-US"/>
              <a:t>But useless! Doesn't return the comments we are looking for!</a:t>
            </a:r>
          </a:p>
          <a:p>
            <a:pPr lvl="1"/>
            <a:r>
              <a:rPr lang="en-US"/>
              <a:t>That's why we use </a:t>
            </a:r>
            <a:r>
              <a:rPr lang="en-US" b="1"/>
              <a:t>precision</a:t>
            </a:r>
            <a:r>
              <a:rPr lang="en-US"/>
              <a:t> and </a:t>
            </a:r>
            <a:r>
              <a:rPr lang="en-US" b="1"/>
              <a:t>recall </a:t>
            </a:r>
            <a:r>
              <a:rPr lang="en-US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8246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the system detected (i.e., items the system labeled as positive) that are in fact positive (according to the human gold labels)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actually present in the input that were correctly identified by the system.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7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Our dumb pie-classifier</a:t>
            </a:r>
          </a:p>
          <a:p>
            <a:pPr lvl="1"/>
            <a:r>
              <a:rPr lang="en-US"/>
              <a:t>Just label nothing as "about pie"</a:t>
            </a:r>
          </a:p>
          <a:p>
            <a:pPr marL="0" indent="0">
              <a:buNone/>
            </a:pPr>
            <a:r>
              <a:rPr lang="en-US"/>
              <a:t>Accuracy=99.99%</a:t>
            </a:r>
          </a:p>
          <a:p>
            <a:pPr marL="150813" lvl="1" indent="0">
              <a:buNone/>
            </a:pPr>
            <a:r>
              <a:rPr lang="en-US"/>
              <a:t>	but</a:t>
            </a:r>
          </a:p>
          <a:p>
            <a:pPr marL="0" indent="0">
              <a:buNone/>
            </a:pPr>
            <a:r>
              <a:rPr lang="en-US"/>
              <a:t>Recall = 0</a:t>
            </a:r>
          </a:p>
          <a:p>
            <a:pPr lvl="1"/>
            <a:r>
              <a:rPr lang="en-US"/>
              <a:t>(it doesn't get any of the 100 Pie tweets)</a:t>
            </a:r>
          </a:p>
          <a:p>
            <a:pPr marL="0" indent="0">
              <a:buNone/>
            </a:pPr>
            <a:r>
              <a:rPr lang="en-US"/>
              <a:t>Precision and recall, unlike accuracy, emphasize true positives:</a:t>
            </a:r>
          </a:p>
          <a:p>
            <a:pPr lvl="1"/>
            <a:r>
              <a:rPr lang="en-US"/>
              <a:t> finding the things that we are supposed to be looking for.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 measure: a single number that combines P and R: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almost always use balanced F</a:t>
            </a:r>
            <a:r>
              <a:rPr lang="en-US" baseline="-25000"/>
              <a:t>1</a:t>
            </a:r>
            <a:r>
              <a:rPr lang="en-US"/>
              <a:t> (i.e., </a:t>
            </a:r>
            <a:r>
              <a:rPr lang="en-US">
                <a:sym typeface="Symbol" charset="0"/>
              </a:rPr>
              <a:t></a:t>
            </a:r>
            <a:r>
              <a:rPr lang="en-US"/>
              <a:t> = 1)</a:t>
            </a:r>
            <a:r>
              <a:rPr lang="en-US">
                <a:sym typeface="Symbol" charset="0"/>
              </a:rPr>
              <a:t>		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Autofit/>
          </a:bodyPr>
          <a:lstStyle/>
          <a:p>
            <a:r>
              <a:rPr lang="en-US" sz="3000"/>
              <a:t>Development Test Sets ("</a:t>
            </a:r>
            <a:r>
              <a:rPr lang="en-US" sz="3000" err="1"/>
              <a:t>Devsets</a:t>
            </a:r>
            <a:r>
              <a:rPr lang="en-US" sz="300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Train on training set, tune on </a:t>
            </a:r>
            <a:r>
              <a:rPr lang="en-US" err="1">
                <a:latin typeface="Calibri" charset="0"/>
              </a:rPr>
              <a:t>devset</a:t>
            </a:r>
            <a:r>
              <a:rPr lang="en-US">
                <a:latin typeface="Calibri" charset="0"/>
              </a:rPr>
              <a:t>, report on </a:t>
            </a:r>
            <a:r>
              <a:rPr lang="en-US" err="1">
                <a:latin typeface="Calibri" charset="0"/>
              </a:rPr>
              <a:t>testset</a:t>
            </a:r>
            <a:endParaRPr lang="en-US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But paradox: want as much data as possible for training, and as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42875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142875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Development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Set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142875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422682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rmAutofit/>
          </a:bodyPr>
          <a:lstStyle/>
          <a:p>
            <a:r>
              <a:rPr lang="en-US" b="1"/>
              <a:t>Cross-validation: </a:t>
            </a:r>
            <a:r>
              <a:rPr lang="en-US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534400" cy="1809750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623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211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10DCF-BAEE-9A46-8B08-99567CFF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4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30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/>
              <a:t>Emotion</a:t>
            </a:r>
            <a:r>
              <a:rPr lang="en-US" sz="1800"/>
              <a:t>: brief organically synchronized … evaluation of a major event </a:t>
            </a:r>
          </a:p>
          <a:p>
            <a:pPr lvl="1"/>
            <a:r>
              <a:rPr lang="en-US" sz="1800" i="1"/>
              <a:t>angry, sad, joyful, fearful, ashamed, proud, elated</a:t>
            </a:r>
            <a:endParaRPr lang="en-US" sz="1800"/>
          </a:p>
          <a:p>
            <a:r>
              <a:rPr lang="en-US" sz="1800" b="1"/>
              <a:t>Mood</a:t>
            </a:r>
            <a:r>
              <a:rPr lang="en-US" sz="1800"/>
              <a:t>: diffuse non-caused low-intensity long-duration change in subjective feeling</a:t>
            </a:r>
          </a:p>
          <a:p>
            <a:pPr lvl="1"/>
            <a:r>
              <a:rPr lang="en-US" sz="1800" i="1"/>
              <a:t>cheerful, gloomy, irritable, listless, depressed, buoyant</a:t>
            </a:r>
            <a:endParaRPr lang="en-US" sz="1800"/>
          </a:p>
          <a:p>
            <a:r>
              <a:rPr lang="en-US" sz="1800" b="1"/>
              <a:t>Interpersonal stances</a:t>
            </a:r>
            <a:r>
              <a:rPr lang="en-US" sz="1800"/>
              <a:t>: affective stance toward another person in a specific interaction</a:t>
            </a:r>
          </a:p>
          <a:p>
            <a:pPr lvl="1"/>
            <a:r>
              <a:rPr lang="en-US" sz="1800" i="1"/>
              <a:t>friendly, flirtatious, distant, cold, warm, supportive, contemptuous</a:t>
            </a:r>
          </a:p>
          <a:p>
            <a:r>
              <a:rPr lang="en-US" sz="1800" b="1"/>
              <a:t>Attitudes</a:t>
            </a:r>
            <a:r>
              <a:rPr lang="en-US" sz="1800"/>
              <a:t>: enduring, affectively colored beliefs, dispositions towards objects or persons</a:t>
            </a:r>
          </a:p>
          <a:p>
            <a:pPr lvl="1"/>
            <a:r>
              <a:rPr lang="en-US" sz="1800" i="1"/>
              <a:t> liking, loving, hating, valuing, desiring</a:t>
            </a:r>
            <a:endParaRPr lang="en-US" sz="1800"/>
          </a:p>
          <a:p>
            <a:r>
              <a:rPr lang="en-US" sz="1800" b="1"/>
              <a:t>Personality traits</a:t>
            </a:r>
            <a:r>
              <a:rPr lang="en-US" sz="1800"/>
              <a:t>: stable personality dispositions and typical behavior tendencies</a:t>
            </a:r>
          </a:p>
          <a:p>
            <a:pPr lvl="1"/>
            <a:r>
              <a:rPr lang="en-US" sz="1800" i="1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4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5453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26D1AE-073D-AE40-A74F-200A69B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750"/>
            <a:ext cx="75438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do we know if one classifier is better than another?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D06FE-E11D-054E-98C4-D82B54C7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94335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Given:</a:t>
            </a:r>
          </a:p>
          <a:p>
            <a:pPr lvl="1"/>
            <a:r>
              <a:rPr lang="en-US"/>
              <a:t>Classifier A and B</a:t>
            </a:r>
          </a:p>
          <a:p>
            <a:pPr lvl="1"/>
            <a:r>
              <a:rPr lang="en-US"/>
              <a:t>Metric M: M(</a:t>
            </a:r>
            <a:r>
              <a:rPr lang="en-US" err="1"/>
              <a:t>A,x</a:t>
            </a:r>
            <a:r>
              <a:rPr lang="en-US"/>
              <a:t>) is the performance of </a:t>
            </a:r>
            <a:r>
              <a:rPr lang="en-US" i="1"/>
              <a:t>A</a:t>
            </a:r>
            <a:r>
              <a:rPr lang="en-US"/>
              <a:t> on </a:t>
            </a:r>
            <a:r>
              <a:rPr lang="en-US" err="1"/>
              <a:t>testset</a:t>
            </a:r>
            <a:r>
              <a:rPr lang="en-US"/>
              <a:t> </a:t>
            </a:r>
            <a:r>
              <a:rPr lang="en-US" i="1"/>
              <a:t>x</a:t>
            </a:r>
          </a:p>
          <a:p>
            <a:pPr lvl="1"/>
            <a:r>
              <a:rPr lang="en-US"/>
              <a:t>𝛿(x): the performance difference between A, B on x:</a:t>
            </a:r>
          </a:p>
          <a:p>
            <a:pPr lvl="2"/>
            <a:r>
              <a:rPr lang="en-US"/>
              <a:t>𝛿(x) = M(</a:t>
            </a:r>
            <a:r>
              <a:rPr lang="en-US" err="1"/>
              <a:t>A,x</a:t>
            </a:r>
            <a:r>
              <a:rPr lang="en-US"/>
              <a:t>) – M(</a:t>
            </a:r>
            <a:r>
              <a:rPr lang="en-US" err="1"/>
              <a:t>B,x</a:t>
            </a:r>
            <a:r>
              <a:rPr lang="en-US"/>
              <a:t>)</a:t>
            </a:r>
          </a:p>
          <a:p>
            <a:pPr lvl="1"/>
            <a:endParaRPr lang="en-US"/>
          </a:p>
          <a:p>
            <a:pPr lvl="1"/>
            <a:r>
              <a:rPr lang="en-US"/>
              <a:t>We want to know if 𝛿(x)&gt;0, meaning A is better than B</a:t>
            </a:r>
          </a:p>
          <a:p>
            <a:pPr lvl="1"/>
            <a:r>
              <a:rPr lang="en-US"/>
              <a:t>𝛿(x) is called the </a:t>
            </a:r>
            <a:r>
              <a:rPr lang="en-US" b="1"/>
              <a:t>effect size </a:t>
            </a:r>
          </a:p>
          <a:p>
            <a:pPr lvl="1"/>
            <a:r>
              <a:rPr lang="en-US"/>
              <a:t>Suppose we look and see that 𝛿(x)  is positive. Are we done?</a:t>
            </a:r>
          </a:p>
          <a:p>
            <a:pPr lvl="1"/>
            <a:r>
              <a:rPr lang="en-US"/>
              <a:t>No!  This might be just an accident of this one test set, or circumstance of the experiment.  Instead: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8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80162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Consider two hypotheses:</a:t>
            </a:r>
          </a:p>
          <a:p>
            <a:pPr lvl="1"/>
            <a:r>
              <a:rPr lang="en-US"/>
              <a:t>Null hypothesis: A isn't better than B</a:t>
            </a:r>
          </a:p>
          <a:p>
            <a:pPr lvl="1"/>
            <a:r>
              <a:rPr lang="en-US"/>
              <a:t>A is better than B</a:t>
            </a:r>
          </a:p>
          <a:p>
            <a:r>
              <a:rPr lang="en-US"/>
              <a:t>We want to rule out H</a:t>
            </a:r>
            <a:r>
              <a:rPr lang="en-US" baseline="-25000"/>
              <a:t>0</a:t>
            </a:r>
            <a:endParaRPr lang="en-US"/>
          </a:p>
          <a:p>
            <a:r>
              <a:rPr lang="en-US"/>
              <a:t>We create a random variable X ranging over test sets</a:t>
            </a:r>
          </a:p>
          <a:p>
            <a:r>
              <a:rPr lang="en-US"/>
              <a:t>And ask, how likely, if H</a:t>
            </a:r>
            <a:r>
              <a:rPr lang="en-US" baseline="-25000"/>
              <a:t>0</a:t>
            </a:r>
            <a:r>
              <a:rPr lang="en-US"/>
              <a:t> is true, is it that among these test sets we would see the 𝛿(x) we did see?</a:t>
            </a:r>
          </a:p>
          <a:p>
            <a:pPr marL="630238" indent="-396875">
              <a:buFont typeface="Arial" panose="020B0604020202020204" pitchFamily="34" charset="0"/>
              <a:buChar char="•"/>
            </a:pPr>
            <a:r>
              <a:rPr lang="en-US"/>
              <a:t>Formalized as the p-value:</a:t>
            </a:r>
          </a:p>
          <a:p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48962-013F-E84E-852A-E6D5E7BF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09" y="1200150"/>
            <a:ext cx="1931773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63" y="4293548"/>
            <a:ext cx="4304632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82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04950"/>
            <a:ext cx="7863840" cy="3720152"/>
          </a:xfrm>
        </p:spPr>
        <p:txBody>
          <a:bodyPr>
            <a:normAutofit/>
          </a:bodyPr>
          <a:lstStyle/>
          <a:p>
            <a:pPr lvl="1"/>
            <a:r>
              <a:rPr lang="en-US"/>
              <a:t>In our example, this p-value is the probability that we would see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assuming H</a:t>
            </a:r>
            <a:r>
              <a:rPr lang="en-US" baseline="-25000"/>
              <a:t>0</a:t>
            </a:r>
            <a:r>
              <a:rPr lang="en-US"/>
              <a:t> (=</a:t>
            </a:r>
            <a:r>
              <a:rPr lang="en-US" i="1"/>
              <a:t>A </a:t>
            </a:r>
            <a:r>
              <a:rPr lang="en-US"/>
              <a:t>is not better than </a:t>
            </a:r>
            <a:r>
              <a:rPr lang="en-US" i="1"/>
              <a:t>B)</a:t>
            </a:r>
            <a:r>
              <a:rPr lang="en-US"/>
              <a:t>.</a:t>
            </a:r>
          </a:p>
          <a:p>
            <a:pPr lvl="2"/>
            <a:r>
              <a:rPr lang="en-US"/>
              <a:t>If H</a:t>
            </a:r>
            <a:r>
              <a:rPr lang="en-US" baseline="-25000"/>
              <a:t>0</a:t>
            </a:r>
            <a:r>
              <a:rPr lang="en-US"/>
              <a:t> is true but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is huge, that is surprising!  Very low probability!</a:t>
            </a:r>
          </a:p>
          <a:p>
            <a:pPr lvl="1"/>
            <a:r>
              <a:rPr lang="en-US"/>
              <a:t>A very small p-value means that the difference we observed is very unlikely under the null hypothesis, and we can reject the null hypothesis </a:t>
            </a:r>
          </a:p>
          <a:p>
            <a:pPr lvl="1"/>
            <a:r>
              <a:rPr lang="en-US"/>
              <a:t>Very small: .05 or .01 </a:t>
            </a:r>
          </a:p>
          <a:p>
            <a:pPr lvl="1"/>
            <a:r>
              <a:rPr lang="en-US"/>
              <a:t>A result(e.g., “</a:t>
            </a:r>
            <a:r>
              <a:rPr lang="en-US" i="1"/>
              <a:t>A </a:t>
            </a:r>
            <a:r>
              <a:rPr lang="en-US"/>
              <a:t>is better than </a:t>
            </a:r>
            <a:r>
              <a:rPr lang="en-US" i="1"/>
              <a:t>B</a:t>
            </a:r>
            <a:r>
              <a:rPr lang="en-US"/>
              <a:t>”) is </a:t>
            </a:r>
            <a:r>
              <a:rPr lang="en-US" b="1"/>
              <a:t>statistically significant </a:t>
            </a:r>
            <a:r>
              <a:rPr lang="en-US"/>
              <a:t>if the </a:t>
            </a:r>
            <a:r>
              <a:rPr lang="el-GR"/>
              <a:t>δ </a:t>
            </a:r>
            <a:r>
              <a:rPr lang="en-US"/>
              <a:t>we saw has a probability that is below the threshold and we therefore reject this null hypothesis. </a:t>
            </a:r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84" y="826316"/>
            <a:ext cx="3466432" cy="5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38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3950"/>
            <a:ext cx="8153400" cy="4019550"/>
          </a:xfrm>
        </p:spPr>
        <p:txBody>
          <a:bodyPr>
            <a:normAutofit/>
          </a:bodyPr>
          <a:lstStyle/>
          <a:p>
            <a:pPr lvl="1"/>
            <a:r>
              <a:rPr lang="en-US"/>
              <a:t>How do we compute this probability?</a:t>
            </a:r>
          </a:p>
          <a:p>
            <a:pPr lvl="1"/>
            <a:r>
              <a:rPr lang="en-US"/>
              <a:t>In NLP, we don't tend to use parametric tests (like t-tests)</a:t>
            </a:r>
          </a:p>
          <a:p>
            <a:pPr lvl="1"/>
            <a:r>
              <a:rPr lang="en-US"/>
              <a:t>Instead, we use non-parametric tests based on sampling: artificially creating many versions of the setup.</a:t>
            </a:r>
          </a:p>
          <a:p>
            <a:pPr lvl="1"/>
            <a:r>
              <a:rPr lang="en-US"/>
              <a:t>For example, suppose we had created zillions of </a:t>
            </a:r>
            <a:r>
              <a:rPr lang="en-US" err="1"/>
              <a:t>testsets</a:t>
            </a:r>
            <a:r>
              <a:rPr lang="en-US"/>
              <a:t> x'.</a:t>
            </a:r>
          </a:p>
          <a:p>
            <a:pPr lvl="2"/>
            <a:r>
              <a:rPr lang="en-US"/>
              <a:t>Now we measure the value of 𝛿(x') on each test set</a:t>
            </a:r>
          </a:p>
          <a:p>
            <a:pPr lvl="2"/>
            <a:r>
              <a:rPr lang="en-US"/>
              <a:t>That gives us a distribution</a:t>
            </a:r>
          </a:p>
          <a:p>
            <a:pPr lvl="2"/>
            <a:r>
              <a:rPr lang="en-US"/>
              <a:t>Now set a threshold (say .01).</a:t>
            </a:r>
          </a:p>
          <a:p>
            <a:pPr lvl="2"/>
            <a:r>
              <a:rPr lang="en-US"/>
              <a:t>So if we see that in 99% of the test sets 𝛿(x) &gt; 𝛿(x') </a:t>
            </a:r>
          </a:p>
          <a:p>
            <a:pPr lvl="3"/>
            <a:r>
              <a:rPr lang="en-US" sz="1800"/>
              <a:t>We conclude that our original test set delta was a real delta and not an artifact.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878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FB0B-B19F-D046-AF21-E9CA0440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4248-B997-4447-9D40-A352D167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Two common approaches:</a:t>
            </a:r>
          </a:p>
          <a:p>
            <a:pPr lvl="1"/>
            <a:r>
              <a:rPr lang="en-US"/>
              <a:t>approximate randomization </a:t>
            </a:r>
          </a:p>
          <a:p>
            <a:pPr lvl="1"/>
            <a:r>
              <a:rPr lang="en-US"/>
              <a:t>bootstrap test</a:t>
            </a:r>
          </a:p>
          <a:p>
            <a:r>
              <a:rPr lang="en-US"/>
              <a:t>Paired tests:</a:t>
            </a:r>
          </a:p>
          <a:p>
            <a:pPr lvl="1"/>
            <a:r>
              <a:rPr lang="en-US"/>
              <a:t>Comparing two sets of observations in which each observation in one set can be paired with an observation in another.</a:t>
            </a:r>
          </a:p>
          <a:p>
            <a:pPr lvl="1"/>
            <a:r>
              <a:rPr lang="en-US"/>
              <a:t>For example, when looking at systems A and B </a:t>
            </a:r>
            <a:r>
              <a:rPr lang="en-US" b="1"/>
              <a:t>on the same test set</a:t>
            </a:r>
            <a:r>
              <a:rPr lang="en-US"/>
              <a:t>, we can compare the performance of system </a:t>
            </a:r>
            <a:r>
              <a:rPr lang="en-US" i="1"/>
              <a:t>A </a:t>
            </a:r>
            <a:r>
              <a:rPr lang="en-US"/>
              <a:t>and</a:t>
            </a:r>
            <a:r>
              <a:rPr lang="en-US" i="1"/>
              <a:t> B </a:t>
            </a:r>
            <a:r>
              <a:rPr lang="en-US"/>
              <a:t>on each same</a:t>
            </a:r>
            <a:r>
              <a:rPr lang="en-US" i="1"/>
              <a:t> </a:t>
            </a:r>
            <a:r>
              <a:rPr lang="en-US"/>
              <a:t>observation </a:t>
            </a:r>
            <a:r>
              <a:rPr lang="en-US" i="1"/>
              <a:t>x</a:t>
            </a:r>
            <a:r>
              <a:rPr lang="en-US" i="1" baseline="-25000"/>
              <a:t>i</a:t>
            </a: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/>
              <a:t>Attitudes: enduring, affectively colored beliefs, dispositions towards objects or persons</a:t>
            </a:r>
          </a:p>
          <a:p>
            <a:pPr lvl="1"/>
            <a:r>
              <a:rPr lang="en-US" sz="1800" b="1" i="1"/>
              <a:t> </a:t>
            </a:r>
            <a:r>
              <a:rPr lang="en-US" sz="1800" i="1"/>
              <a:t>liking, loving, hating, valuing, desiring</a:t>
            </a:r>
          </a:p>
          <a:p>
            <a:r>
              <a:rPr lang="en-US" sz="1800" b="1">
                <a:solidFill>
                  <a:srgbClr val="7CD7CF"/>
                </a:solidFill>
              </a:rPr>
              <a:t>Personality traits</a:t>
            </a:r>
            <a:r>
              <a:rPr lang="en-US" sz="180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95972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659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7974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543801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Can apply to any metric (accuracy, precision, recall, F1, </a:t>
            </a:r>
            <a:r>
              <a:rPr lang="en-US" err="1"/>
              <a:t>etc</a:t>
            </a:r>
            <a:r>
              <a:rPr lang="en-US"/>
              <a:t>).</a:t>
            </a:r>
          </a:p>
          <a:p>
            <a:pPr marL="0" indent="0">
              <a:buNone/>
            </a:pPr>
            <a:r>
              <a:rPr lang="en-US" b="1"/>
              <a:t>Bootstrap</a:t>
            </a:r>
            <a:r>
              <a:rPr lang="en-US"/>
              <a:t> means to repeatedly draw large numbers of smaller samples with replacement (called </a:t>
            </a:r>
            <a:r>
              <a:rPr lang="en-US" b="1"/>
              <a:t>bootstrap samples</a:t>
            </a:r>
            <a:r>
              <a:rPr lang="en-US"/>
              <a:t>) from an original larger sample. 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4566-B632-134A-92A0-6CEC11E46674}"/>
              </a:ext>
            </a:extLst>
          </p:cNvPr>
          <p:cNvSpPr txBox="1"/>
          <p:nvPr/>
        </p:nvSpPr>
        <p:spPr>
          <a:xfrm>
            <a:off x="2895600" y="842008"/>
            <a:ext cx="289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Efron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Tibshirani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, 1993</a:t>
            </a:r>
          </a:p>
        </p:txBody>
      </p:sp>
    </p:spTree>
    <p:extLst>
      <p:ext uri="{BB962C8B-B14F-4D97-AF65-F5344CB8AC3E}">
        <p14:creationId xmlns:p14="http://schemas.microsoft.com/office/powerpoint/2010/main" val="3796710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940040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Consider a baby text classification example with a test set x of 10 documents, using accuracy as metric.</a:t>
            </a:r>
          </a:p>
          <a:p>
            <a:pPr marL="0" indent="0">
              <a:buNone/>
            </a:pPr>
            <a:r>
              <a:rPr lang="en-US"/>
              <a:t>Suppose these are the results of systems A and B on x, with 4 outcomes (A &amp; B both right, A &amp; B both wrong, A right/B wrong, A wrong/B right):</a:t>
            </a:r>
          </a:p>
          <a:p>
            <a:pPr marL="0" indent="0">
              <a:buNone/>
            </a:pPr>
            <a:r>
              <a:rPr lang="en-US"/>
              <a:t>	either A+B both correct, or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735" y="3714750"/>
            <a:ext cx="8096250" cy="6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3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895350"/>
            <a:ext cx="8168640" cy="3971945"/>
          </a:xfrm>
        </p:spPr>
        <p:txBody>
          <a:bodyPr>
            <a:normAutofit/>
          </a:bodyPr>
          <a:lstStyle/>
          <a:p>
            <a:r>
              <a:rPr lang="en-US"/>
              <a:t>Now we create, many, say, </a:t>
            </a:r>
            <a:r>
              <a:rPr lang="en-US" i="1"/>
              <a:t>b=</a:t>
            </a:r>
            <a:r>
              <a:rPr lang="en-US"/>
              <a:t>10,000 virtual test sets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each of size </a:t>
            </a:r>
            <a:r>
              <a:rPr lang="en-US" i="1"/>
              <a:t>n </a:t>
            </a:r>
            <a:r>
              <a:rPr lang="en-US"/>
              <a:t>= 10. </a:t>
            </a:r>
          </a:p>
          <a:p>
            <a:r>
              <a:rPr lang="en-US"/>
              <a:t>To make each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we randomly select a cell from row </a:t>
            </a:r>
            <a:r>
              <a:rPr lang="en-US" i="1"/>
              <a:t>x, </a:t>
            </a:r>
            <a:r>
              <a:rPr lang="en-US"/>
              <a:t>with replacement, 10 times</a:t>
            </a:r>
            <a:r>
              <a:rPr lang="en-US" i="1"/>
              <a:t>: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2864798"/>
            <a:ext cx="809625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1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>
            <a:normAutofit/>
          </a:bodyPr>
          <a:lstStyle/>
          <a:p>
            <a:r>
              <a:rPr lang="en-US"/>
              <a:t>Now we have a distribution!  We can check how often A has an </a:t>
            </a:r>
            <a:r>
              <a:rPr lang="en-US" b="1"/>
              <a:t>accidental</a:t>
            </a:r>
            <a:r>
              <a:rPr lang="en-US"/>
              <a:t> advantage, to see if the original 𝛿(x) we saw was very common.</a:t>
            </a:r>
          </a:p>
          <a:p>
            <a:r>
              <a:rPr lang="en-US"/>
              <a:t>Now assuming H</a:t>
            </a:r>
            <a:r>
              <a:rPr lang="en-US" baseline="-25000"/>
              <a:t>0</a:t>
            </a:r>
            <a:r>
              <a:rPr lang="en-US"/>
              <a:t>, that means normally we expect 𝛿(x')=0</a:t>
            </a:r>
          </a:p>
          <a:p>
            <a:r>
              <a:rPr lang="en-US"/>
              <a:t>So we just count how many times the 𝛿(x') we found exceeds the expected 0 value by 𝛿(x)  or more: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57" y="4248150"/>
            <a:ext cx="4422486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03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8092440" cy="2371725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Alas, it's slightly more complicated.</a:t>
            </a:r>
          </a:p>
          <a:p>
            <a:r>
              <a:rPr lang="en-US" sz="2400"/>
              <a:t>We didn’t draw these samples from a distribution with 0 mean; we created them from the original test set </a:t>
            </a:r>
            <a:r>
              <a:rPr lang="en-US" sz="2400" i="1"/>
              <a:t>x</a:t>
            </a:r>
            <a:r>
              <a:rPr lang="en-US" sz="2400"/>
              <a:t>, which happens to be biased (by .20) in favor of </a:t>
            </a:r>
            <a:r>
              <a:rPr lang="en-US" sz="2400" i="1"/>
              <a:t>A</a:t>
            </a:r>
            <a:r>
              <a:rPr lang="en-US" sz="2400"/>
              <a:t>. </a:t>
            </a:r>
          </a:p>
          <a:p>
            <a:r>
              <a:rPr lang="en-US" sz="2400"/>
              <a:t>So to measure how surprising is our observed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), we actually compute the p-value by counting how often </a:t>
            </a:r>
            <a:r>
              <a:rPr lang="el-GR" sz="2400"/>
              <a:t>δ(</a:t>
            </a:r>
            <a:r>
              <a:rPr lang="en-US" sz="2400" i="1"/>
              <a:t>x'</a:t>
            </a:r>
            <a:r>
              <a:rPr lang="en-US" sz="2400"/>
              <a:t>) exceeds the expected value of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by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or more: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5400" y="3343275"/>
            <a:ext cx="4878456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52550"/>
            <a:ext cx="80924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Suppose:</a:t>
            </a:r>
          </a:p>
          <a:p>
            <a:pPr lvl="1"/>
            <a:r>
              <a:rPr lang="en-US" sz="2600"/>
              <a:t>We have 10,000 test sets 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 and a threshold of .01 </a:t>
            </a:r>
          </a:p>
          <a:p>
            <a:pPr lvl="1"/>
            <a:r>
              <a:rPr lang="en-US" sz="2600"/>
              <a:t>And in only 47 of the test sets do we find that 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)) ≥ 2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)</a:t>
            </a:r>
          </a:p>
          <a:p>
            <a:pPr lvl="1"/>
            <a:r>
              <a:rPr lang="en-US" sz="2600"/>
              <a:t>The resulting p-value is .0047 </a:t>
            </a:r>
          </a:p>
          <a:p>
            <a:pPr lvl="1"/>
            <a:r>
              <a:rPr lang="en-US" sz="2600"/>
              <a:t>This is smaller than .01, indicating </a:t>
            </a:r>
            <a:r>
              <a:rPr lang="el-GR" sz="2600"/>
              <a:t>δ (</a:t>
            </a:r>
            <a:r>
              <a:rPr lang="en-US" sz="2600" i="1"/>
              <a:t>x</a:t>
            </a:r>
            <a:r>
              <a:rPr lang="en-US" sz="2600"/>
              <a:t>) is indeed sufficiently surprising</a:t>
            </a:r>
          </a:p>
          <a:p>
            <a:pPr lvl="1"/>
            <a:r>
              <a:rPr lang="en-US" sz="2600"/>
              <a:t>And we reject the null hypothesis and conclude </a:t>
            </a:r>
            <a:r>
              <a:rPr lang="en-US" sz="2600" i="1"/>
              <a:t>A </a:t>
            </a:r>
            <a:r>
              <a:rPr lang="en-US" sz="2600"/>
              <a:t>is better than </a:t>
            </a:r>
            <a:r>
              <a:rPr lang="en-US" sz="2600" i="1"/>
              <a:t>B</a:t>
            </a:r>
            <a:r>
              <a:rPr lang="en-US" sz="2600"/>
              <a:t>.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0165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51B2-4E0A-7141-A7E9-FF089CE2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Paired bootstrap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45780E-D2E4-794A-885A-922129F46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80496"/>
            <a:ext cx="8072847" cy="31089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E8A00-0FF6-004F-B472-FF7B4D1B86D5}"/>
              </a:ext>
            </a:extLst>
          </p:cNvPr>
          <p:cNvSpPr txBox="1"/>
          <p:nvPr/>
        </p:nvSpPr>
        <p:spPr>
          <a:xfrm>
            <a:off x="3103906" y="800099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After Berg-Kirkpatrick et al (2012)</a:t>
            </a:r>
          </a:p>
        </p:txBody>
      </p:sp>
    </p:spTree>
    <p:extLst>
      <p:ext uri="{BB962C8B-B14F-4D97-AF65-F5344CB8AC3E}">
        <p14:creationId xmlns:p14="http://schemas.microsoft.com/office/powerpoint/2010/main" val="6153367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85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17535</TotalTime>
  <Words>4585</Words>
  <Application>Microsoft Office PowerPoint</Application>
  <PresentationFormat>On-screen Show (16:9)</PresentationFormat>
  <Paragraphs>635</Paragraphs>
  <Slides>105</Slides>
  <Notes>26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Retrospect</vt:lpstr>
      <vt:lpstr>Text Classification and Naive Bayes</vt:lpstr>
      <vt:lpstr>Is this spam?</vt:lpstr>
      <vt:lpstr>Who wrote which Federalist papers?</vt:lpstr>
      <vt:lpstr>What is the subject of this medical article?</vt:lpstr>
      <vt:lpstr>Positive or negative movie review?</vt:lpstr>
      <vt:lpstr>Positive or negative movie review?</vt:lpstr>
      <vt:lpstr>Why sentiment analysis?</vt:lpstr>
      <vt:lpstr>Scherer Typology of Affective States</vt:lpstr>
      <vt:lpstr>Scherer Typology of Affective States</vt:lpstr>
      <vt:lpstr>Basic Sentiment Classification</vt:lpstr>
      <vt:lpstr>Summary: Text Classification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Text Classification and Naive Bayes</vt:lpstr>
      <vt:lpstr>Text Classification and Naive Bayes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Text Classification and Naive Bayes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Text Classification and Naive Bayes</vt:lpstr>
      <vt:lpstr>Text Classification and Naive Bayes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Binary multinominal naive Bayes</vt:lpstr>
      <vt:lpstr>Binary multinominal naive Bayes</vt:lpstr>
      <vt:lpstr>Binary multinominal naive Bayes</vt:lpstr>
      <vt:lpstr>Text Classification and Naive Bayes</vt:lpstr>
      <vt:lpstr>Text Classification and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Text Classification and Naive Bayes</vt:lpstr>
      <vt:lpstr>Text Classification and Naïve Bayes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Text Classification and Naïve Bayes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Text Classification and Naive Bayes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  <vt:lpstr>Text Classification and Naive Bayes</vt:lpstr>
      <vt:lpstr>Text Classification and Naive Bayes</vt:lpstr>
      <vt:lpstr>How do we know if one classifier is better than another?</vt:lpstr>
      <vt:lpstr>Statistical Hypothesis Testing</vt:lpstr>
      <vt:lpstr>Statistical Hypothesis Testing</vt:lpstr>
      <vt:lpstr>Statistical Hypothesis Testing</vt:lpstr>
      <vt:lpstr>Statistical Hypothesis Testing</vt:lpstr>
      <vt:lpstr>Text Classification and Naive Bayes</vt:lpstr>
      <vt:lpstr>Text Classification and Naive Bayes</vt:lpstr>
      <vt:lpstr>Bootstrap test</vt:lpstr>
      <vt:lpstr>Bootstrap example</vt:lpstr>
      <vt:lpstr>Bootstrap example</vt:lpstr>
      <vt:lpstr>Bootstrap example</vt:lpstr>
      <vt:lpstr>Bootstrap example</vt:lpstr>
      <vt:lpstr>Bootstrap example</vt:lpstr>
      <vt:lpstr>Paired bootstrap example</vt:lpstr>
      <vt:lpstr>Text Classification and Naive Bayes</vt:lpstr>
      <vt:lpstr>Text Classification and Naive Bayes</vt:lpstr>
      <vt:lpstr>Harms in sentiment classifiers</vt:lpstr>
      <vt:lpstr>Harms in toxicity classification</vt:lpstr>
      <vt:lpstr>What causes these harms?</vt:lpstr>
      <vt:lpstr>Model Cards</vt:lpstr>
      <vt:lpstr>Text Classification and Naive Bayes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 and Naive Bayes</dc:title>
  <dc:subject>Speech and Language Processing</dc:subject>
  <dc:creator>Dan Jurafsky</dc:creator>
  <cp:keywords/>
  <dc:description/>
  <cp:lastModifiedBy>Dan Jurafsky</cp:lastModifiedBy>
  <cp:revision>294</cp:revision>
  <cp:lastPrinted>2021-03-28T22:22:47Z</cp:lastPrinted>
  <dcterms:created xsi:type="dcterms:W3CDTF">2010-04-19T15:31:24Z</dcterms:created>
  <dcterms:modified xsi:type="dcterms:W3CDTF">2025-10-06T03:11:22Z</dcterms:modified>
  <cp:category/>
</cp:coreProperties>
</file>